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5" r:id="rId5"/>
    <p:sldMasterId id="2147483662" r:id="rId6"/>
  </p:sldMasterIdLst>
  <p:notesMasterIdLst>
    <p:notesMasterId r:id="rId17"/>
  </p:notesMasterIdLst>
  <p:handoutMasterIdLst>
    <p:handoutMasterId r:id="rId18"/>
  </p:handoutMasterIdLst>
  <p:sldIdLst>
    <p:sldId id="457" r:id="rId7"/>
    <p:sldId id="468" r:id="rId8"/>
    <p:sldId id="469" r:id="rId9"/>
    <p:sldId id="470" r:id="rId10"/>
    <p:sldId id="471" r:id="rId11"/>
    <p:sldId id="465" r:id="rId12"/>
    <p:sldId id="466" r:id="rId13"/>
    <p:sldId id="467" r:id="rId14"/>
    <p:sldId id="472" r:id="rId15"/>
    <p:sldId id="261" r:id="rId16"/>
  </p:sldIdLst>
  <p:sldSz cx="24384000" cy="13716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D5"/>
    <a:srgbClr val="D1EBFF"/>
    <a:srgbClr val="FFEEDD"/>
    <a:srgbClr val="EBF7FF"/>
    <a:srgbClr val="FFD7AF"/>
    <a:srgbClr val="FF7B69"/>
    <a:srgbClr val="FEFADA"/>
    <a:srgbClr val="E7F6FF"/>
    <a:srgbClr val="D9F1FF"/>
    <a:srgbClr val="D1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0" autoAdjust="0"/>
    <p:restoredTop sz="94304" autoAdjust="0"/>
  </p:normalViewPr>
  <p:slideViewPr>
    <p:cSldViewPr snapToGrid="0" snapToObjects="1">
      <p:cViewPr varScale="1">
        <p:scale>
          <a:sx n="33" d="100"/>
          <a:sy n="33" d="100"/>
        </p:scale>
        <p:origin x="918" y="78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88825A-E44E-4D9E-A625-F3EB3C9FCF3F}" type="datetimeFigureOut">
              <a:rPr lang="es-MX" smtClean="0"/>
              <a:t>26/11/2019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D8E858-314E-4A7A-B84C-C744F5004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6912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dirty="0"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048545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5.png" descr="imag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1689103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3" y="3149600"/>
            <a:ext cx="21005800" cy="929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697" y="11669981"/>
            <a:ext cx="24409400" cy="20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2" y="13081001"/>
            <a:ext cx="453237" cy="461059"/>
          </a:xfrm>
          <a:prstGeom prst="rect">
            <a:avLst/>
          </a:prstGeom>
        </p:spPr>
        <p:txBody>
          <a:bodyPr/>
          <a:lstStyle/>
          <a:p>
            <a:pPr algn="l" defTabSz="2438430" hangingPunct="1"/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Calibri"/>
                <a:cs typeface="Helvetica"/>
              </a:rPr>
              <a:pPr algn="l" defTabSz="2438430" hangingPunct="1"/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Calibri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1792964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219200" y="520701"/>
            <a:ext cx="10773835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19200" y="3017573"/>
            <a:ext cx="10773835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12386737" y="520701"/>
            <a:ext cx="10778067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386737" y="3017573"/>
            <a:ext cx="10778067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26/11/2019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31979" y="11850555"/>
            <a:ext cx="2473595" cy="146185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7784270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26/11/2019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5279232" y="2633531"/>
            <a:ext cx="13825536" cy="4032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867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Conociendo México</a:t>
            </a:r>
          </a:p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01 800 111 46 34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www.inegi.org.mx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atencion.usuarios@inegi.org.mx</a:t>
            </a:r>
          </a:p>
        </p:txBody>
      </p:sp>
      <p:grpSp>
        <p:nvGrpSpPr>
          <p:cNvPr id="7" name="6 Grupo"/>
          <p:cNvGrpSpPr/>
          <p:nvPr userDrawn="1"/>
        </p:nvGrpSpPr>
        <p:grpSpPr>
          <a:xfrm>
            <a:off x="3551040" y="7626088"/>
            <a:ext cx="7517861" cy="1500867"/>
            <a:chOff x="1320754" y="4725144"/>
            <a:chExt cx="2819198" cy="562825"/>
          </a:xfrm>
        </p:grpSpPr>
        <p:pic>
          <p:nvPicPr>
            <p:cNvPr id="8" name="7 Imagen" descr="twitt.png"/>
            <p:cNvPicPr>
              <a:picLocks noChangeAspect="1"/>
            </p:cNvPicPr>
            <p:nvPr userDrawn="1"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1320754" y="4725144"/>
              <a:ext cx="566777" cy="562825"/>
            </a:xfrm>
            <a:prstGeom prst="rect">
              <a:avLst/>
            </a:prstGeom>
          </p:spPr>
        </p:pic>
        <p:sp>
          <p:nvSpPr>
            <p:cNvPr id="9" name="8 CuadroTexto"/>
            <p:cNvSpPr txBox="1"/>
            <p:nvPr userDrawn="1"/>
          </p:nvSpPr>
          <p:spPr>
            <a:xfrm>
              <a:off x="1835696" y="4858274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@inegi_informa</a:t>
              </a:r>
            </a:p>
          </p:txBody>
        </p:sp>
      </p:grpSp>
      <p:grpSp>
        <p:nvGrpSpPr>
          <p:cNvPr id="10" name="9 Grupo"/>
          <p:cNvGrpSpPr/>
          <p:nvPr userDrawn="1"/>
        </p:nvGrpSpPr>
        <p:grpSpPr>
          <a:xfrm>
            <a:off x="15264341" y="7626088"/>
            <a:ext cx="7727728" cy="1500867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4" cstate="print">
              <a:lum brigh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 userDrawn="1"/>
          </p:nvSpPr>
          <p:spPr>
            <a:xfrm>
              <a:off x="6245762" y="4887848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INEGI Informa</a:t>
              </a:r>
            </a:p>
          </p:txBody>
        </p:sp>
      </p:grpSp>
      <p:pic>
        <p:nvPicPr>
          <p:cNvPr id="17" name="16 Imagen" descr="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9695724" y="9930343"/>
            <a:ext cx="4933432" cy="291557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00651438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1436915" y="2330246"/>
            <a:ext cx="21267510" cy="9379974"/>
          </a:xfrm>
          <a:prstGeom prst="rect">
            <a:avLst/>
          </a:prstGeom>
        </p:spPr>
        <p:txBody>
          <a:bodyPr/>
          <a:lstStyle>
            <a:lvl1pPr marL="635000" indent="-635000"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Haga clic para modificar el texto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1"/>
            <a:r>
              <a:t>Segundo nivel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2"/>
            <a:r>
              <a:t>Tercer nivel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3"/>
            <a:r>
              <a:t>Cuarto nivel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4"/>
            <a:r>
              <a:t>Quinto nivel</a:t>
            </a:r>
          </a:p>
        </p:txBody>
      </p:sp>
      <p:sp>
        <p:nvSpPr>
          <p:cNvPr id="59" name="Título 1"/>
          <p:cNvSpPr txBox="1">
            <a:spLocks noGrp="1"/>
          </p:cNvSpPr>
          <p:nvPr>
            <p:ph type="body" sz="quarter" idx="14"/>
          </p:nvPr>
        </p:nvSpPr>
        <p:spPr>
          <a:xfrm>
            <a:off x="1436914" y="365124"/>
            <a:ext cx="21267510" cy="168320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9000" b="1">
                <a:solidFill>
                  <a:srgbClr val="002F5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 para editar título</a:t>
            </a:r>
          </a:p>
        </p:txBody>
      </p:sp>
      <p:sp>
        <p:nvSpPr>
          <p:cNvPr id="60" name="Title Text"/>
          <p:cNvSpPr txBox="1">
            <a:spLocks noGrp="1"/>
          </p:cNvSpPr>
          <p:nvPr>
            <p:ph type="body" sz="quarter" idx="15" hasCustomPrompt="1"/>
          </p:nvPr>
        </p:nvSpPr>
        <p:spPr>
          <a:xfrm>
            <a:off x="6955970" y="12466122"/>
            <a:ext cx="16949060" cy="94281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6000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MX" dirty="0"/>
              <a:t>Indicadores de precisión y confiabilidad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9366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9098699" y="7894779"/>
            <a:ext cx="0" cy="2188032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45717" tIns="45717" rIns="45717" bIns="45717"/>
          <a:lstStyle/>
          <a:p>
            <a:pPr marL="0" marR="0" lvl="0" indent="0" algn="l" defTabSz="24384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399957" y="7934506"/>
            <a:ext cx="14722619" cy="551694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180782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5.png" descr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2141823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1689103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3" y="3149600"/>
            <a:ext cx="21005800" cy="929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697" y="11669981"/>
            <a:ext cx="24409400" cy="20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2" y="13081001"/>
            <a:ext cx="453237" cy="461059"/>
          </a:xfrm>
          <a:prstGeom prst="rect">
            <a:avLst/>
          </a:prstGeom>
        </p:spPr>
        <p:txBody>
          <a:bodyPr/>
          <a:lstStyle/>
          <a:p>
            <a:pPr algn="l" defTabSz="2438430" hangingPunct="1"/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Calibri"/>
                <a:cs typeface="Helvetica"/>
              </a:rPr>
              <a:pPr algn="l" defTabSz="2438430" hangingPunct="1"/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Calibri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4119539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26/11/2019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9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219200" y="520701"/>
            <a:ext cx="10773835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19200" y="3017573"/>
            <a:ext cx="10773835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12386737" y="520701"/>
            <a:ext cx="10778067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386737" y="3017573"/>
            <a:ext cx="10778067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26/11/2019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31979" y="11850555"/>
            <a:ext cx="2473595" cy="146185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1787977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26/11/2019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5279232" y="2633531"/>
            <a:ext cx="13825536" cy="4032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867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Conociendo México</a:t>
            </a:r>
          </a:p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01 800 111 46 34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www.inegi.org.mx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atencion.usuarios@inegi.org.mx</a:t>
            </a:r>
          </a:p>
        </p:txBody>
      </p:sp>
      <p:grpSp>
        <p:nvGrpSpPr>
          <p:cNvPr id="7" name="6 Grupo"/>
          <p:cNvGrpSpPr/>
          <p:nvPr userDrawn="1"/>
        </p:nvGrpSpPr>
        <p:grpSpPr>
          <a:xfrm>
            <a:off x="3551040" y="7626088"/>
            <a:ext cx="7517861" cy="1500867"/>
            <a:chOff x="1320754" y="4725144"/>
            <a:chExt cx="2819198" cy="562825"/>
          </a:xfrm>
        </p:grpSpPr>
        <p:pic>
          <p:nvPicPr>
            <p:cNvPr id="8" name="7 Imagen" descr="twitt.png"/>
            <p:cNvPicPr>
              <a:picLocks noChangeAspect="1"/>
            </p:cNvPicPr>
            <p:nvPr userDrawn="1"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1320754" y="4725144"/>
              <a:ext cx="566777" cy="562825"/>
            </a:xfrm>
            <a:prstGeom prst="rect">
              <a:avLst/>
            </a:prstGeom>
          </p:spPr>
        </p:pic>
        <p:sp>
          <p:nvSpPr>
            <p:cNvPr id="9" name="8 CuadroTexto"/>
            <p:cNvSpPr txBox="1"/>
            <p:nvPr userDrawn="1"/>
          </p:nvSpPr>
          <p:spPr>
            <a:xfrm>
              <a:off x="1835696" y="4858274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@inegi_informa</a:t>
              </a:r>
            </a:p>
          </p:txBody>
        </p:sp>
      </p:grpSp>
      <p:grpSp>
        <p:nvGrpSpPr>
          <p:cNvPr id="10" name="9 Grupo"/>
          <p:cNvGrpSpPr/>
          <p:nvPr userDrawn="1"/>
        </p:nvGrpSpPr>
        <p:grpSpPr>
          <a:xfrm>
            <a:off x="15264341" y="7626088"/>
            <a:ext cx="7727728" cy="1500867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4" cstate="print">
              <a:lum brigh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 userDrawn="1"/>
          </p:nvSpPr>
          <p:spPr>
            <a:xfrm>
              <a:off x="6245762" y="4887848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INEGI Informa</a:t>
              </a:r>
            </a:p>
          </p:txBody>
        </p:sp>
      </p:grpSp>
      <p:pic>
        <p:nvPicPr>
          <p:cNvPr id="17" name="16 Imagen" descr="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9695724" y="9930343"/>
            <a:ext cx="4933432" cy="291557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38318170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9098699" y="7894779"/>
            <a:ext cx="0" cy="2188032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45717" tIns="45717" rIns="45717" bIns="45717"/>
          <a:lstStyle/>
          <a:p>
            <a:pPr marL="0" marR="0" lvl="0" indent="0" algn="l" defTabSz="24384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399957" y="7934506"/>
            <a:ext cx="14722619" cy="551694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618602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5.png" descr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3811318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8FD27312-7495-402A-9290-2B1BB3856F18}"/>
              </a:ext>
            </a:extLst>
          </p:cNvPr>
          <p:cNvSpPr txBox="1">
            <a:spLocks/>
          </p:cNvSpPr>
          <p:nvPr userDrawn="1"/>
        </p:nvSpPr>
        <p:spPr>
          <a:xfrm>
            <a:off x="6955970" y="12466122"/>
            <a:ext cx="16949060" cy="942812"/>
          </a:xfrm>
          <a:prstGeom prst="rect">
            <a:avLst/>
          </a:prstGeom>
        </p:spPr>
        <p:txBody>
          <a:bodyPr/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092F57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hangingPunct="1"/>
            <a:r>
              <a:rPr lang="es-MX" dirty="0"/>
              <a:t>Indicadores de precisión y confiabilidad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91073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 spd="med"/>
  <p:hf hdr="0" ftr="0" dt="0"/>
  <p:txStyles>
    <p:titleStyle>
      <a:lvl1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1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2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32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40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4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5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6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71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66101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7" r:id="rId4"/>
    <p:sldLayoutId id="2147483668" r:id="rId5"/>
    <p:sldLayoutId id="2147483669" r:id="rId6"/>
  </p:sldLayoutIdLst>
  <p:transition spd="med"/>
  <p:hf hdr="0" ftr="0" dt="0"/>
  <p:txStyles>
    <p:titleStyle>
      <a:lvl1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1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2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32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40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4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5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6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71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ítulo 2"/>
          <p:cNvSpPr txBox="1">
            <a:spLocks noGrp="1"/>
          </p:cNvSpPr>
          <p:nvPr>
            <p:ph type="title"/>
          </p:nvPr>
        </p:nvSpPr>
        <p:spPr>
          <a:xfrm>
            <a:off x="8315325" y="5857875"/>
            <a:ext cx="15629399" cy="5917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/>
            <a:r>
              <a:rPr lang="en-US" sz="8000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lang="en-US" sz="8000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s-ES" sz="8000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Actividades para incorporar la HECRA al sitio del INEGI en Internet</a:t>
            </a:r>
            <a:endParaRPr sz="7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8120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A133EB-C105-4FAC-A10A-BD04756C0F8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s-419" dirty="0"/>
              <a:t>La HECRA es una herramienta para evaluar la calidad de los registros administrativos.</a:t>
            </a:r>
          </a:p>
          <a:p>
            <a:r>
              <a:rPr lang="es-419" dirty="0"/>
              <a:t>Es una herramienta útil para quien produce información basada en registros o quien genera registros.</a:t>
            </a:r>
          </a:p>
          <a:p>
            <a:r>
              <a:rPr lang="es-419" dirty="0"/>
              <a:t>Puede ser considerada como infraestructura según la definición de la NMPEG:</a:t>
            </a:r>
          </a:p>
          <a:p>
            <a:endParaRPr lang="es-419" dirty="0"/>
          </a:p>
          <a:p>
            <a:pPr marL="0" indent="0">
              <a:buNone/>
            </a:pPr>
            <a:r>
              <a:rPr lang="es-419" sz="4000" i="1" dirty="0"/>
              <a:t>Artículo 3, fracción XIX. </a:t>
            </a:r>
            <a:r>
              <a:rPr lang="es-ES" sz="4000" i="1" dirty="0"/>
              <a:t>Infraestructura de Información: Conjunto de datos y metodologías que </a:t>
            </a:r>
            <a:r>
              <a:rPr lang="es-ES" sz="4000" b="1" i="1" dirty="0"/>
              <a:t>soportan el proceso de producción de información</a:t>
            </a:r>
            <a:r>
              <a:rPr lang="es-ES" sz="4000" i="1" dirty="0"/>
              <a:t>, así como su interacción e integración. Se compone de Catálogos y Clasificaciones; Registros Estadísticos y Registros Geográficos; </a:t>
            </a:r>
            <a:r>
              <a:rPr lang="es-ES" sz="4000" b="1" i="1" dirty="0"/>
              <a:t>y Metodologías</a:t>
            </a:r>
            <a:r>
              <a:rPr lang="es-ES" sz="4000" i="1" dirty="0"/>
              <a:t>;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=</a:t>
            </a:r>
            <a:r>
              <a:rPr lang="en-US" dirty="0"/>
              <a:t>&gt; </a:t>
            </a:r>
            <a:r>
              <a:rPr lang="es-ES" dirty="0"/>
              <a:t>El sitio del INEGI no cuenta con un espacio específicamente designado para una herramienta como la HECRA.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D4249-8D72-4678-B396-F4D5DE019A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419" dirty="0"/>
              <a:t>¿En dónde debe ir la HECRA?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7BBAD-3249-405D-8D84-9D12730080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493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E4D3FC-6F8E-4577-A665-E49BF79E67A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A98EF-C6F6-45E4-A1FB-D7630C6D2E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BEA3C-914E-4960-9D9D-C5523FB502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Estado actual de la </a:t>
            </a:r>
            <a:r>
              <a:rPr lang="en-US" dirty="0" err="1"/>
              <a:t>Infraestructura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Sitio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47436E-38A3-410C-8E5D-5158FAC22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781" y="432004"/>
            <a:ext cx="15067775" cy="1095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016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9A08C4-CC8B-4A78-AC28-1A59B1A0AD3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1810C-BC8A-4D11-B48A-2523015796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BB908-7A3D-4E7F-92C9-4D42F082D5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Estado actual de la </a:t>
            </a:r>
            <a:r>
              <a:rPr lang="en-US" dirty="0" err="1"/>
              <a:t>Infraestructura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Sitio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B8CA0E-A9D9-41FE-9A07-3961B5D7B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741" y="307066"/>
            <a:ext cx="15892517" cy="1154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9001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6ED039-F45F-483F-A240-0DFF0FAF6FFD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8E19F-6C79-4794-8FF7-2AEC3DD39E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4543A-C313-4AF8-91E0-FDAB5876E3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Estado actual de la </a:t>
            </a:r>
            <a:r>
              <a:rPr lang="en-US" dirty="0" err="1"/>
              <a:t>Infraestructura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Sitio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BF053F-B00B-4746-9D66-A87688450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531" y="307066"/>
            <a:ext cx="16080937" cy="116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471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48B40B-6A76-4E54-82B1-BC25533399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419" dirty="0"/>
              <a:t>Usuarios y presentaciones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5D44BC-9717-4712-AA5A-8B06B62CE9B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E7EF16-D73F-4179-B1FA-100B14DCD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32924"/>
              </p:ext>
            </p:extLst>
          </p:nvPr>
        </p:nvGraphicFramePr>
        <p:xfrm>
          <a:off x="1175657" y="307066"/>
          <a:ext cx="21782145" cy="11362143"/>
        </p:xfrm>
        <a:graphic>
          <a:graphicData uri="http://schemas.openxmlformats.org/drawingml/2006/table">
            <a:tbl>
              <a:tblPr/>
              <a:tblGrid>
                <a:gridCol w="1688539">
                  <a:extLst>
                    <a:ext uri="{9D8B030D-6E8A-4147-A177-3AD203B41FA5}">
                      <a16:colId xmlns:a16="http://schemas.microsoft.com/office/drawing/2014/main" val="3159190215"/>
                    </a:ext>
                  </a:extLst>
                </a:gridCol>
                <a:gridCol w="4778561">
                  <a:extLst>
                    <a:ext uri="{9D8B030D-6E8A-4147-A177-3AD203B41FA5}">
                      <a16:colId xmlns:a16="http://schemas.microsoft.com/office/drawing/2014/main" val="25712239"/>
                    </a:ext>
                  </a:extLst>
                </a:gridCol>
                <a:gridCol w="5183811">
                  <a:extLst>
                    <a:ext uri="{9D8B030D-6E8A-4147-A177-3AD203B41FA5}">
                      <a16:colId xmlns:a16="http://schemas.microsoft.com/office/drawing/2014/main" val="35223925"/>
                    </a:ext>
                  </a:extLst>
                </a:gridCol>
                <a:gridCol w="1688539">
                  <a:extLst>
                    <a:ext uri="{9D8B030D-6E8A-4147-A177-3AD203B41FA5}">
                      <a16:colId xmlns:a16="http://schemas.microsoft.com/office/drawing/2014/main" val="1962609260"/>
                    </a:ext>
                  </a:extLst>
                </a:gridCol>
                <a:gridCol w="1688539">
                  <a:extLst>
                    <a:ext uri="{9D8B030D-6E8A-4147-A177-3AD203B41FA5}">
                      <a16:colId xmlns:a16="http://schemas.microsoft.com/office/drawing/2014/main" val="1276772081"/>
                    </a:ext>
                  </a:extLst>
                </a:gridCol>
                <a:gridCol w="1688539">
                  <a:extLst>
                    <a:ext uri="{9D8B030D-6E8A-4147-A177-3AD203B41FA5}">
                      <a16:colId xmlns:a16="http://schemas.microsoft.com/office/drawing/2014/main" val="661866506"/>
                    </a:ext>
                  </a:extLst>
                </a:gridCol>
                <a:gridCol w="1688539">
                  <a:extLst>
                    <a:ext uri="{9D8B030D-6E8A-4147-A177-3AD203B41FA5}">
                      <a16:colId xmlns:a16="http://schemas.microsoft.com/office/drawing/2014/main" val="897010084"/>
                    </a:ext>
                  </a:extLst>
                </a:gridCol>
                <a:gridCol w="1688539">
                  <a:extLst>
                    <a:ext uri="{9D8B030D-6E8A-4147-A177-3AD203B41FA5}">
                      <a16:colId xmlns:a16="http://schemas.microsoft.com/office/drawing/2014/main" val="430019487"/>
                    </a:ext>
                  </a:extLst>
                </a:gridCol>
                <a:gridCol w="1688539">
                  <a:extLst>
                    <a:ext uri="{9D8B030D-6E8A-4147-A177-3AD203B41FA5}">
                      <a16:colId xmlns:a16="http://schemas.microsoft.com/office/drawing/2014/main" val="900117361"/>
                    </a:ext>
                  </a:extLst>
                </a:gridCol>
              </a:tblGrid>
              <a:tr h="271945">
                <a:tc>
                  <a:txBody>
                    <a:bodyPr/>
                    <a:lstStyle/>
                    <a:p>
                      <a:pPr rtl="0" fontAlgn="b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1800" b="0">
                          <a:effectLst/>
                        </a:rPr>
                        <a:t>Presentaciones genéricas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890295"/>
                  </a:ext>
                </a:extLst>
              </a:tr>
              <a:tr h="50877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Tipo de usuario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Persona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Descripción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Programa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Tema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Sala de prensa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BIE/BISE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Cuéntame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APIs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247154"/>
                  </a:ext>
                </a:extLst>
              </a:tr>
              <a:tr h="1339941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Obligado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Diseñador de politica pública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Consulta información relacionada temáticamente con ejes de política pública o vinculada a los programas nacionales para diseñar polítcas públicas.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840363"/>
                  </a:ext>
                </a:extLst>
              </a:tr>
              <a:tr h="1339941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Obligado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Evaluador de política pública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Consulta información relacionada temáticamente con ejes de política pública para diseñar indicadores de seguimiento o realizar evaluaciones específicas.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276093"/>
                  </a:ext>
                </a:extLst>
              </a:tr>
              <a:tr h="508777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 err="1">
                          <a:effectLst/>
                        </a:rPr>
                        <a:t>Obligado</a:t>
                      </a:r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Generador de información en Unidad de Estado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39268"/>
                  </a:ext>
                </a:extLst>
              </a:tr>
              <a:tr h="685552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Estudiante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Consulto información puntual para realizar una tarea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439537"/>
                  </a:ext>
                </a:extLst>
              </a:tr>
              <a:tr h="685552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Profesor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Consulto información regularmente para apoyar mis actividades docentes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284400"/>
                  </a:ext>
                </a:extLst>
              </a:tr>
              <a:tr h="685552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Investigador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Consulto frecuentemente todo lo disponible sobre un tema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080276"/>
                  </a:ext>
                </a:extLst>
              </a:tr>
              <a:tr h="685552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Especialista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En una materia (dominio temático) y monitoreo resultados periódicamente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880404"/>
                  </a:ext>
                </a:extLst>
              </a:tr>
              <a:tr h="685552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Profesionista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Consulto información cada vez que un proyecto lo requiere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660487"/>
                  </a:ext>
                </a:extLst>
              </a:tr>
              <a:tr h="685552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Servidor público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Consulto información frecuentemente para apoyar mis funciones sustantivas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715403"/>
                  </a:ext>
                </a:extLst>
              </a:tr>
              <a:tr h="903680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Empresario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Tengo mi propio negocio y utilizo información cada vez que la requiero para tomar decisiones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627281"/>
                  </a:ext>
                </a:extLst>
              </a:tr>
              <a:tr h="903680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Periodista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Especialista en los medios y monitoreo regularmente temas de actualidad para su difusión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721948"/>
                  </a:ext>
                </a:extLst>
              </a:tr>
              <a:tr h="685552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Desarrollador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De sistemas/aplicaciones en sitio se integro información del INEGI en éstos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197806"/>
                  </a:ext>
                </a:extLst>
              </a:tr>
              <a:tr h="685552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Estratégico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</a:rPr>
                        <a:t>Padre o madre de familia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800" b="0">
                          <a:effectLst/>
                        </a:rPr>
                        <a:t>Acudo por información como cultura general o apoyo a tareas de los hijos</a:t>
                      </a:r>
                    </a:p>
                  </a:txBody>
                  <a:tcPr marL="22030" marR="22030" marT="14687" marB="14687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>
                          <a:effectLst/>
                        </a:rPr>
                        <a:t>x</a:t>
                      </a: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800" b="0" dirty="0">
                        <a:effectLst/>
                      </a:endParaRPr>
                    </a:p>
                  </a:txBody>
                  <a:tcPr marL="22030" marR="22030" marT="14687" marB="14687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42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39759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E2CA7-BDA2-4548-A6DB-CF20D8658B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419" sz="7200" dirty="0"/>
              <a:t>Revisión internacional</a:t>
            </a:r>
            <a:endParaRPr lang="en-US" sz="7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0DCE3-1782-4533-86CE-BAC9A6E6D6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419" dirty="0"/>
              <a:t>¿En dónde debe ir la HECRA?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D95E9B-0C14-40BE-895D-11668A4F4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925537"/>
              </p:ext>
            </p:extLst>
          </p:nvPr>
        </p:nvGraphicFramePr>
        <p:xfrm>
          <a:off x="-1" y="1698172"/>
          <a:ext cx="23699760" cy="9958773"/>
        </p:xfrm>
        <a:graphic>
          <a:graphicData uri="http://schemas.openxmlformats.org/drawingml/2006/table">
            <a:tbl>
              <a:tblPr/>
              <a:tblGrid>
                <a:gridCol w="1974980">
                  <a:extLst>
                    <a:ext uri="{9D8B030D-6E8A-4147-A177-3AD203B41FA5}">
                      <a16:colId xmlns:a16="http://schemas.microsoft.com/office/drawing/2014/main" val="1428889789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4068050798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1266293041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2196317733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2020981079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2314238113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644969599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3820007291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851169985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378290522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1594441331"/>
                    </a:ext>
                  </a:extLst>
                </a:gridCol>
                <a:gridCol w="1974980">
                  <a:extLst>
                    <a:ext uri="{9D8B030D-6E8A-4147-A177-3AD203B41FA5}">
                      <a16:colId xmlns:a16="http://schemas.microsoft.com/office/drawing/2014/main" val="1728879936"/>
                    </a:ext>
                  </a:extLst>
                </a:gridCol>
              </a:tblGrid>
              <a:tr h="1540487">
                <a:tc>
                  <a:txBody>
                    <a:bodyPr/>
                    <a:lstStyle/>
                    <a:p>
                      <a:pPr rtl="0" fontAlgn="b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Ubicación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Sección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Clasificaciones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Métodos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Estándares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Metadatos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Calidad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Documentación de programas estadísticos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Investigación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Archivos geográficos y documentación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Notificación y consultas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222129"/>
                  </a:ext>
                </a:extLst>
              </a:tr>
              <a:tr h="653166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Statistics Canada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Menú principal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Reference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716488"/>
                  </a:ext>
                </a:extLst>
              </a:tr>
              <a:tr h="1540487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ABS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Footer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Methods, Standards and Classifications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328305"/>
                  </a:ext>
                </a:extLst>
              </a:tr>
              <a:tr h="1540487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Statistics New Zealand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Segundo nivel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Tools/ Methods, standards and research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884754"/>
                  </a:ext>
                </a:extLst>
              </a:tr>
              <a:tr h="1244712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Instituto Nacional de Estadística (España)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Menú principal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Métodos y proyectos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948349"/>
                  </a:ext>
                </a:extLst>
              </a:tr>
              <a:tr h="653166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Census Bureau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Menú principal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Find a code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196009"/>
                  </a:ext>
                </a:extLst>
              </a:tr>
              <a:tr h="653166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Statistics Denmark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Footer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Documentation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488455"/>
                  </a:ext>
                </a:extLst>
              </a:tr>
              <a:tr h="948939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Insee (Francia)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Menú principal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Définitions, Méthodes et qualité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935273"/>
                  </a:ext>
                </a:extLst>
              </a:tr>
              <a:tr h="653166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ONS UK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Menú principal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Methodology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168005"/>
                  </a:ext>
                </a:extLst>
              </a:tr>
              <a:tr h="357392"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CBS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Footer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100" b="0">
                          <a:effectLst/>
                        </a:rPr>
                        <a:t>Methods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100" b="0">
                          <a:effectLst/>
                        </a:rPr>
                        <a:t>x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2100" b="0" dirty="0"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5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3428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DF6C64-66A1-4ACA-B630-121ADD0C4B4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s-419" dirty="0"/>
              <a:t>La mayoría de las oficinas de estadísticas del mundo tienen en un lugar prominente una sección de métodos o herramientas, con distintos contenidos especialmente útiles para el productor de información.</a:t>
            </a:r>
          </a:p>
          <a:p>
            <a:r>
              <a:rPr lang="es-419" dirty="0"/>
              <a:t>Se considera necesario realizar una sección de este tipo con –al menos- los 3 elementos de la infraestructura definidos en la NMPEG:</a:t>
            </a:r>
          </a:p>
          <a:p>
            <a:pPr lvl="1"/>
            <a:r>
              <a:rPr lang="es-419" dirty="0"/>
              <a:t>Catálogos y clasificaciones</a:t>
            </a:r>
          </a:p>
          <a:p>
            <a:pPr lvl="1"/>
            <a:r>
              <a:rPr lang="es-419" dirty="0"/>
              <a:t>Registros Estadísticos y Geográficos</a:t>
            </a:r>
          </a:p>
          <a:p>
            <a:pPr lvl="1"/>
            <a:r>
              <a:rPr lang="es-419" dirty="0"/>
              <a:t>Metodologías </a:t>
            </a:r>
          </a:p>
          <a:p>
            <a:pPr lvl="2"/>
            <a:r>
              <a:rPr lang="es-419" dirty="0"/>
              <a:t>Aquí iría la HECRA.</a:t>
            </a:r>
          </a:p>
          <a:p>
            <a:pPr lvl="2"/>
            <a:endParaRPr lang="es-419" dirty="0"/>
          </a:p>
          <a:p>
            <a:pPr marL="1270016" lvl="2" indent="0">
              <a:buNone/>
            </a:pPr>
            <a:endParaRPr lang="es-419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7CE97-C652-4071-8F23-7BD54FA9EB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419" dirty="0"/>
              <a:t>Revisión internacional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85A9D-8F01-4F9D-84D8-7E570C2E8D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419" dirty="0"/>
              <a:t>¿En dónde debe ir la HECRA?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8569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DD38AF-3DE4-4C2E-B3B4-46950904C6A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s-419" dirty="0"/>
              <a:t>La DGCSPIRI y la DGIAI ya están realizando un trabajo coordinado (comprometido en el PAEG) para “Catálogos y Clasificaciones”.</a:t>
            </a:r>
          </a:p>
          <a:p>
            <a:r>
              <a:rPr lang="es-419" dirty="0"/>
              <a:t>La DGCSPIRI ha presentado en el grupo de trabajo de registros administrativos esta estrategia y se está coordinando con el mismo para estructurar la forma en que la HECRA debe publicarse como una metodología de corte transversal.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3C7A2-BAD9-44A2-B92A-243690243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419" dirty="0"/>
              <a:t>Siguientes pasos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A7BD4-E944-4DDA-A160-8E5EE3D7D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419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4815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INEGI2019B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NEGI2019B" id="{3F0B0AEB-D92B-4F7E-B538-116770D354AF}" vid="{468E0A2B-8166-4A3E-B3B1-9EA3B2A18DB7}"/>
    </a:ext>
  </a:extLst>
</a:theme>
</file>

<file path=ppt/theme/theme3.xml><?xml version="1.0" encoding="utf-8"?>
<a:theme xmlns:a="http://schemas.openxmlformats.org/drawingml/2006/main" name="1_INEGI2019B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NEGI2019B" id="{3F0B0AEB-D92B-4F7E-B538-116770D354AF}" vid="{468E0A2B-8166-4A3E-B3B1-9EA3B2A18DB7}"/>
    </a:ext>
  </a:extLst>
</a:theme>
</file>

<file path=ppt/theme/theme4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D6D101B991474E93D6C5C48804BC99" ma:contentTypeVersion="0" ma:contentTypeDescription="Crear nuevo documento." ma:contentTypeScope="" ma:versionID="6a91a376ce0852ca1f90f2c352c28c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EA723D-A6B9-4A9D-8B8A-9FDE31E8D4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76062-93BF-4061-905A-440D63E45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4D8B350-B61C-4E41-88CE-3C866BEDD99C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21999</TotalTime>
  <Words>628</Words>
  <Application>Microsoft Office PowerPoint</Application>
  <PresentationFormat>Personalizado</PresentationFormat>
  <Paragraphs>159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Helvetica</vt:lpstr>
      <vt:lpstr>Helvetica Neue</vt:lpstr>
      <vt:lpstr>Helvetica Neue Medium</vt:lpstr>
      <vt:lpstr>Título texto</vt:lpstr>
      <vt:lpstr>INEGI2019B</vt:lpstr>
      <vt:lpstr>1_INEGI2019B</vt:lpstr>
      <vt:lpstr>  Actividades para incorporar la HECRA al sitio del INEGI en Internet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GUZMAN GUTIERREZ CELIA FRANCISCA</dc:creator>
  <cp:lastModifiedBy>TORROJA MATEU NURIA</cp:lastModifiedBy>
  <cp:revision>651</cp:revision>
  <cp:lastPrinted>2019-08-02T14:23:28Z</cp:lastPrinted>
  <dcterms:modified xsi:type="dcterms:W3CDTF">2019-11-26T14:34:30Z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0x0101002CD6D101B991474E93D6C5C48804BC99</vt:lpwstr>
  </property>
</Properties>
</file>